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6" r:id="rId7"/>
    <p:sldId id="260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200"/>
    <a:srgbClr val="D8D922"/>
    <a:srgbClr val="D8D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14" autoAdjust="0"/>
    <p:restoredTop sz="94799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E649E-AADB-4277-9FC7-26EF5F47695D}" type="datetimeFigureOut">
              <a:rPr lang="nl-NL" smtClean="0"/>
              <a:t>24-9-2018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564BC-63A3-4914-8A80-BA5CA495BB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35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363" y="6147302"/>
            <a:ext cx="582440" cy="59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56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78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689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363" y="6147302"/>
            <a:ext cx="582440" cy="59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314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32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24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4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545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55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27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37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92" y="6212255"/>
            <a:ext cx="12086830" cy="656855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2586039" y="6212255"/>
            <a:ext cx="9605962" cy="645745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64" y="6212255"/>
            <a:ext cx="483759" cy="50922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-378518" r="-15473" b="378518"/>
          <a:stretch/>
        </p:blipFill>
        <p:spPr>
          <a:xfrm>
            <a:off x="1432861" y="3028894"/>
            <a:ext cx="9326277" cy="800212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5" r="23270" b="25470"/>
          <a:stretch/>
        </p:blipFill>
        <p:spPr>
          <a:xfrm>
            <a:off x="28975" y="6206307"/>
            <a:ext cx="1085952" cy="46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44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nbpHZbk8a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V1V7aToJR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4950" y="1493704"/>
            <a:ext cx="9144000" cy="1646595"/>
          </a:xfrm>
        </p:spPr>
        <p:txBody>
          <a:bodyPr>
            <a:normAutofit fontScale="90000"/>
          </a:bodyPr>
          <a:lstStyle/>
          <a:p>
            <a:r>
              <a:rPr lang="nl-NL" sz="3600" dirty="0" smtClean="0">
                <a:latin typeface="Agency FB" panose="020B0503020202020204" pitchFamily="34" charset="0"/>
              </a:rPr>
              <a:t/>
            </a:r>
            <a:br>
              <a:rPr lang="nl-NL" sz="3600" dirty="0" smtClean="0">
                <a:latin typeface="Agency FB" panose="020B0503020202020204" pitchFamily="34" charset="0"/>
              </a:rPr>
            </a:br>
            <a:r>
              <a:rPr lang="nl-NL" sz="8000" b="1" dirty="0" smtClean="0">
                <a:latin typeface="Agency FB" panose="020B0503020202020204" pitchFamily="34" charset="0"/>
              </a:rPr>
              <a:t/>
            </a:r>
            <a:br>
              <a:rPr lang="nl-NL" sz="8000" b="1" dirty="0" smtClean="0">
                <a:latin typeface="Agency FB" panose="020B0503020202020204" pitchFamily="34" charset="0"/>
              </a:rPr>
            </a:br>
            <a:r>
              <a:rPr lang="nl-NL" sz="8000" b="1" dirty="0">
                <a:latin typeface="Agency FB" panose="020B0503020202020204" pitchFamily="34" charset="0"/>
              </a:rPr>
              <a:t>Missie - Visie</a:t>
            </a:r>
            <a:br>
              <a:rPr lang="nl-NL" sz="8000" b="1" dirty="0">
                <a:latin typeface="Agency FB" panose="020B0503020202020204" pitchFamily="34" charset="0"/>
              </a:rPr>
            </a:br>
            <a:endParaRPr lang="nl-NL" sz="8000" b="1" dirty="0">
              <a:latin typeface="Agency FB" panose="020B0503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032" y="2560877"/>
            <a:ext cx="2679836" cy="267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46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5273" y="1825625"/>
            <a:ext cx="11849877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3300" b="1" dirty="0" smtClean="0"/>
              <a:t>Missie </a:t>
            </a:r>
          </a:p>
          <a:p>
            <a:pPr marL="457200" lvl="1" indent="0">
              <a:buNone/>
            </a:pPr>
            <a:r>
              <a:rPr lang="nl-NL" sz="2800" i="1" dirty="0" smtClean="0"/>
              <a:t>Waarden </a:t>
            </a:r>
            <a:r>
              <a:rPr lang="nl-NL" sz="2800" i="1" dirty="0"/>
              <a:t>en identiteit. Wie zijn we, wat zijn onze waarden?</a:t>
            </a:r>
          </a:p>
          <a:p>
            <a:pPr marL="457200" lvl="1" indent="0">
              <a:buNone/>
            </a:pPr>
            <a:endParaRPr lang="nl-NL" sz="3000" dirty="0" smtClean="0"/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en-US" sz="3200" i="1" dirty="0" smtClean="0"/>
          </a:p>
          <a:p>
            <a:pPr marL="457200" lvl="1" indent="0" algn="ctr">
              <a:buNone/>
            </a:pPr>
            <a:r>
              <a:rPr lang="nl-NL" sz="3200" dirty="0" smtClean="0"/>
              <a:t>“het </a:t>
            </a:r>
            <a:r>
              <a:rPr lang="nl-NL" sz="3200" dirty="0"/>
              <a:t>aanbieden van een breed assortiment functionele en goed vormgegeven woonartikelen tegen zulke lage prijzen dat zoveel mogelijk mensen in staat zijn deze producten te kopen</a:t>
            </a:r>
            <a:r>
              <a:rPr lang="nl-NL" sz="3200" dirty="0" smtClean="0"/>
              <a:t>.”</a:t>
            </a:r>
            <a:endParaRPr lang="nl-NL" sz="3000" dirty="0"/>
          </a:p>
          <a:p>
            <a:pPr marL="1371600" lvl="3" indent="0" algn="ctr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102" y="3320202"/>
            <a:ext cx="1315666" cy="72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04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b="1" dirty="0" smtClean="0">
                <a:latin typeface="Agency FB" panose="020B0503020202020204" pitchFamily="34" charset="0"/>
              </a:rPr>
              <a:t>Vandaag</a:t>
            </a:r>
            <a:endParaRPr lang="nl-NL" sz="7200" b="1" dirty="0">
              <a:latin typeface="Agency FB" panose="020B0503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329479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4400" dirty="0"/>
              <a:t> </a:t>
            </a:r>
            <a:r>
              <a:rPr lang="nl-NL" sz="4400" dirty="0" smtClean="0"/>
              <a:t>Wat is missie en visie?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4400" dirty="0" smtClean="0"/>
              <a:t> Missie en visie bepalen a.d.h.v. reclame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4400" dirty="0"/>
              <a:t> Missie en visie bepalen a.d.h.v. de website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4400" dirty="0" smtClean="0"/>
          </a:p>
        </p:txBody>
      </p:sp>
    </p:spTree>
    <p:extLst>
      <p:ext uri="{BB962C8B-B14F-4D97-AF65-F5344CB8AC3E}">
        <p14:creationId xmlns:p14="http://schemas.microsoft.com/office/powerpoint/2010/main" val="105955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Wat is missie en visie</a:t>
            </a:r>
            <a:r>
              <a:rPr lang="nl-NL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nl-NL" sz="3600" b="1" dirty="0" smtClean="0"/>
              <a:t>Missie</a:t>
            </a:r>
          </a:p>
          <a:p>
            <a:pPr marL="457200" lvl="1" indent="0">
              <a:buNone/>
            </a:pPr>
            <a:r>
              <a:rPr lang="nl-NL" sz="3200" i="1" dirty="0" smtClean="0"/>
              <a:t>Waarden </a:t>
            </a:r>
            <a:r>
              <a:rPr lang="nl-NL" sz="3200" i="1" dirty="0"/>
              <a:t>en identiteit. Wie zijn we, wat zijn onze </a:t>
            </a:r>
            <a:r>
              <a:rPr lang="nl-NL" sz="3200" i="1" dirty="0" smtClean="0"/>
              <a:t>waarden?</a:t>
            </a:r>
          </a:p>
          <a:p>
            <a:pPr lvl="4"/>
            <a:endParaRPr lang="nl-NL" sz="3200" dirty="0" smtClean="0"/>
          </a:p>
          <a:p>
            <a:pPr lvl="4"/>
            <a:r>
              <a:rPr lang="nl-NL" sz="3200" dirty="0" smtClean="0"/>
              <a:t>Wat </a:t>
            </a:r>
            <a:r>
              <a:rPr lang="nl-NL" sz="3200" dirty="0"/>
              <a:t>is ons werkterrein?</a:t>
            </a:r>
          </a:p>
          <a:p>
            <a:pPr lvl="4"/>
            <a:r>
              <a:rPr lang="nl-NL" sz="3200" dirty="0"/>
              <a:t>Wat is ons bestaansrecht?</a:t>
            </a:r>
          </a:p>
          <a:p>
            <a:pPr lvl="4"/>
            <a:r>
              <a:rPr lang="nl-NL" sz="3200" dirty="0"/>
              <a:t>Welke betekenis hebben wij voor onze stakeholders?</a:t>
            </a:r>
          </a:p>
          <a:p>
            <a:pPr lvl="4"/>
            <a:r>
              <a:rPr lang="nl-NL" sz="3200" dirty="0"/>
              <a:t>Wat zijn onze normen, waarden en overtuigingen?</a:t>
            </a:r>
          </a:p>
          <a:p>
            <a:pPr lvl="4"/>
            <a:r>
              <a:rPr lang="nl-NL" sz="3200" dirty="0"/>
              <a:t>Wat zijn onze intenties en ambities?</a:t>
            </a:r>
          </a:p>
          <a:p>
            <a:pPr lvl="3"/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2643" y="3191069"/>
            <a:ext cx="1711419" cy="16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95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Wat is missie en visie</a:t>
            </a:r>
            <a:r>
              <a:rPr lang="nl-NL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1216951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3300" b="1" dirty="0" smtClean="0"/>
              <a:t>Visie</a:t>
            </a:r>
          </a:p>
          <a:p>
            <a:pPr marL="457200" lvl="1" indent="0">
              <a:buNone/>
            </a:pPr>
            <a:r>
              <a:rPr lang="nl-NL" sz="3000" i="1" dirty="0"/>
              <a:t>Een kort en helder antwoord op de vraag: </a:t>
            </a:r>
            <a:endParaRPr lang="nl-NL" sz="3000" i="1" dirty="0" smtClean="0"/>
          </a:p>
          <a:p>
            <a:pPr marL="457200" lvl="1" indent="0">
              <a:buNone/>
            </a:pPr>
            <a:r>
              <a:rPr lang="nl-NL" sz="3000" i="1" dirty="0"/>
              <a:t>H</a:t>
            </a:r>
            <a:r>
              <a:rPr lang="nl-NL" sz="3000" i="1" dirty="0" smtClean="0"/>
              <a:t>oe </a:t>
            </a:r>
            <a:r>
              <a:rPr lang="nl-NL" sz="3000" i="1" dirty="0"/>
              <a:t>zien wij onszelf in de wereld van morgen</a:t>
            </a:r>
            <a:r>
              <a:rPr lang="nl-NL" sz="3000" i="1" dirty="0" smtClean="0"/>
              <a:t>?</a:t>
            </a:r>
          </a:p>
          <a:p>
            <a:pPr marL="457200" lvl="1" indent="0">
              <a:buNone/>
            </a:pPr>
            <a:endParaRPr lang="nl-NL" sz="3000" i="1" dirty="0"/>
          </a:p>
          <a:p>
            <a:pPr lvl="3"/>
            <a:r>
              <a:rPr lang="nl-NL" sz="3000" dirty="0"/>
              <a:t>Hoe ziet de omgeving van onze organisatie er in de verre toekomst uit?</a:t>
            </a:r>
          </a:p>
          <a:p>
            <a:pPr lvl="3"/>
            <a:r>
              <a:rPr lang="nl-NL" sz="3000" dirty="0"/>
              <a:t>Wat willen we als organisatie tegen die tijd bereikt hebben?</a:t>
            </a:r>
          </a:p>
          <a:p>
            <a:pPr lvl="3"/>
            <a:r>
              <a:rPr lang="nl-NL" sz="3000" dirty="0"/>
              <a:t>Langs welke weg gaan we die positie bereiken?</a:t>
            </a:r>
          </a:p>
          <a:p>
            <a:pPr marL="1371600" lvl="3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69567"/>
            <a:ext cx="2251107" cy="178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25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Wat is missie en visie</a:t>
            </a:r>
            <a:r>
              <a:rPr lang="nl-NL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1216951" cy="4351338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185633"/>
              </p:ext>
            </p:extLst>
          </p:nvPr>
        </p:nvGraphicFramePr>
        <p:xfrm>
          <a:off x="1194318" y="1541396"/>
          <a:ext cx="10159482" cy="418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9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9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077"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/>
                        <a:t>Missie</a:t>
                      </a:r>
                      <a:endParaRPr lang="nl-NL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/>
                        <a:t>Visie</a:t>
                      </a:r>
                      <a:endParaRPr lang="nl-NL" sz="28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077">
                <a:tc>
                  <a:txBody>
                    <a:bodyPr/>
                    <a:lstStyle/>
                    <a:p>
                      <a:pPr algn="ctr"/>
                      <a:r>
                        <a:rPr lang="nl-NL" sz="2800"/>
                        <a:t>Waarvoor we staan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Waarvoor we gaan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Gericht op organisatie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Gericht op omgeving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/>
                        <a:t>Wie zijn we?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Hoe gaan we met de wereld om?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/>
                        <a:t>Identiteit, waarden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Toekomst, droom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/>
                        <a:t>Vanuit een lang verleden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Vanuit de verre toekomst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In principe tijdloos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Kan worden bijgesteld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22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519" y="3266339"/>
            <a:ext cx="4690861" cy="288976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4950" y="1493704"/>
            <a:ext cx="9144000" cy="1646595"/>
          </a:xfrm>
        </p:spPr>
        <p:txBody>
          <a:bodyPr>
            <a:normAutofit fontScale="90000"/>
          </a:bodyPr>
          <a:lstStyle/>
          <a:p>
            <a:r>
              <a:rPr lang="nl-NL" sz="3600" dirty="0" smtClean="0">
                <a:latin typeface="Agency FB" panose="020B0503020202020204" pitchFamily="34" charset="0"/>
              </a:rPr>
              <a:t/>
            </a:r>
            <a:br>
              <a:rPr lang="nl-NL" sz="3600" dirty="0" smtClean="0">
                <a:latin typeface="Agency FB" panose="020B0503020202020204" pitchFamily="34" charset="0"/>
              </a:rPr>
            </a:br>
            <a:r>
              <a:rPr lang="nl-NL" sz="8000" b="1" dirty="0">
                <a:latin typeface="Agency FB" panose="020B0503020202020204" pitchFamily="34" charset="0"/>
              </a:rPr>
              <a:t>W</a:t>
            </a:r>
            <a:r>
              <a:rPr lang="nl-NL" sz="8000" b="1" dirty="0" smtClean="0">
                <a:latin typeface="Agency FB" panose="020B0503020202020204" pitchFamily="34" charset="0"/>
              </a:rPr>
              <a:t>at ging er mis?</a:t>
            </a:r>
            <a:br>
              <a:rPr lang="nl-NL" sz="8000" b="1" dirty="0" smtClean="0">
                <a:latin typeface="Agency FB" panose="020B0503020202020204" pitchFamily="34" charset="0"/>
              </a:rPr>
            </a:br>
            <a:r>
              <a:rPr lang="nl-NL" dirty="0" smtClean="0">
                <a:latin typeface="Agency FB" panose="020B0503020202020204" pitchFamily="34" charset="0"/>
              </a:rPr>
              <a:t>Missie - Visie</a:t>
            </a:r>
            <a:r>
              <a:rPr lang="nl-NL" sz="2200" dirty="0">
                <a:latin typeface="Agency FB" panose="020B0503020202020204" pitchFamily="34" charset="0"/>
              </a:rPr>
              <a:t/>
            </a:r>
            <a:br>
              <a:rPr lang="nl-NL" sz="2200" dirty="0">
                <a:latin typeface="Agency FB" panose="020B0503020202020204" pitchFamily="34" charset="0"/>
              </a:rPr>
            </a:br>
            <a:endParaRPr lang="nl-NL" sz="22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47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pic>
        <p:nvPicPr>
          <p:cNvPr id="3" name="anbpHZbk8a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68855" y="1319260"/>
            <a:ext cx="8550999" cy="480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5273" y="1825625"/>
            <a:ext cx="11849877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3300" b="1" dirty="0" smtClean="0"/>
              <a:t>Missie </a:t>
            </a:r>
          </a:p>
          <a:p>
            <a:pPr marL="457200" lvl="1" indent="0">
              <a:buNone/>
            </a:pPr>
            <a:r>
              <a:rPr lang="nl-NL" sz="2800" i="1" dirty="0" smtClean="0"/>
              <a:t>Waarden </a:t>
            </a:r>
            <a:r>
              <a:rPr lang="nl-NL" sz="2800" i="1" dirty="0"/>
              <a:t>en identiteit. Wie zijn we, wat zijn onze waarden?</a:t>
            </a:r>
          </a:p>
          <a:p>
            <a:pPr marL="457200" lvl="1" indent="0">
              <a:buNone/>
            </a:pPr>
            <a:endParaRPr lang="nl-NL" sz="3000" dirty="0" smtClean="0"/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en-US" sz="3200" i="1" dirty="0" smtClean="0"/>
          </a:p>
          <a:p>
            <a:pPr marL="457200" lvl="1" indent="0">
              <a:buNone/>
            </a:pPr>
            <a:r>
              <a:rPr lang="en-US" sz="3200" i="1" dirty="0" smtClean="0"/>
              <a:t>“</a:t>
            </a:r>
            <a:r>
              <a:rPr lang="en-US" sz="3200" i="1" dirty="0"/>
              <a:t>To bring inspiration and innovation to every athlete in the world.”</a:t>
            </a:r>
          </a:p>
          <a:p>
            <a:pPr marL="457200" lvl="1" indent="0">
              <a:buNone/>
            </a:pPr>
            <a:endParaRPr lang="nl-NL" sz="3000" dirty="0"/>
          </a:p>
          <a:p>
            <a:pPr marL="1371600" lvl="3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 descr="ni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8881" y="3133544"/>
            <a:ext cx="1774238" cy="8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pic>
        <p:nvPicPr>
          <p:cNvPr id="3" name="4V1V7aToJR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34073" y="1338942"/>
            <a:ext cx="8528180" cy="479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7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7" ma:contentTypeDescription="Een nieuw document maken." ma:contentTypeScope="" ma:versionID="dc0382093e4731084f9132cd2c0202c1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9c0ce9d74be8d2c58fba1757fc7b9c60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FEA530-196C-4DB4-8444-81C01D8160ED}"/>
</file>

<file path=customXml/itemProps2.xml><?xml version="1.0" encoding="utf-8"?>
<ds:datastoreItem xmlns:ds="http://schemas.openxmlformats.org/officeDocument/2006/customXml" ds:itemID="{3D45426D-6F5B-4D67-AA7A-A340E7609831}"/>
</file>

<file path=customXml/itemProps3.xml><?xml version="1.0" encoding="utf-8"?>
<ds:datastoreItem xmlns:ds="http://schemas.openxmlformats.org/officeDocument/2006/customXml" ds:itemID="{443DAC38-F8CF-4E6F-A906-A05DA9F80E2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6200</TotalTime>
  <Words>288</Words>
  <Application>Microsoft Office PowerPoint</Application>
  <PresentationFormat>Breedbeeld</PresentationFormat>
  <Paragraphs>60</Paragraphs>
  <Slides>10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Agency FB</vt:lpstr>
      <vt:lpstr>Arial</vt:lpstr>
      <vt:lpstr>Calibri</vt:lpstr>
      <vt:lpstr>Calibri Light</vt:lpstr>
      <vt:lpstr>Wingdings</vt:lpstr>
      <vt:lpstr>Kantoorthema</vt:lpstr>
      <vt:lpstr>  Missie - Visie </vt:lpstr>
      <vt:lpstr>Vandaag</vt:lpstr>
      <vt:lpstr>Wat is missie en visie?</vt:lpstr>
      <vt:lpstr>Wat is missie en visie?</vt:lpstr>
      <vt:lpstr>Wat is missie en visie?</vt:lpstr>
      <vt:lpstr> Wat ging er mis? Missie - Visie </vt:lpstr>
      <vt:lpstr>Missie en visie bepalen a.d.h.v. reclame</vt:lpstr>
      <vt:lpstr>Missie en visie bepalen a.d.h.v. reclame</vt:lpstr>
      <vt:lpstr>Missie en visie bepalen a.d.h.v. reclame</vt:lpstr>
      <vt:lpstr>Missie en visie bepalen a.d.h.v. reclame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Stijn Weijermars</dc:creator>
  <cp:lastModifiedBy>Thomas Noordeloos</cp:lastModifiedBy>
  <cp:revision>97</cp:revision>
  <dcterms:created xsi:type="dcterms:W3CDTF">2015-02-09T20:38:33Z</dcterms:created>
  <dcterms:modified xsi:type="dcterms:W3CDTF">2018-09-26T09:11:40Z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